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7" r:id="rId2"/>
    <p:sldId id="293" r:id="rId3"/>
  </p:sldIdLst>
  <p:sldSz cx="9144000" cy="6858000" type="screen4x3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1B7D-2033-4216-92A2-ED06B9161D81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D3A2-6A5C-4F5A-B231-F9C19A600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474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1B7D-2033-4216-92A2-ED06B9161D81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D3A2-6A5C-4F5A-B231-F9C19A600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501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1B7D-2033-4216-92A2-ED06B9161D81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D3A2-6A5C-4F5A-B231-F9C19A600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177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1B7D-2033-4216-92A2-ED06B9161D81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D3A2-6A5C-4F5A-B231-F9C19A600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25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1B7D-2033-4216-92A2-ED06B9161D81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D3A2-6A5C-4F5A-B231-F9C19A600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967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1B7D-2033-4216-92A2-ED06B9161D81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D3A2-6A5C-4F5A-B231-F9C19A600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93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1B7D-2033-4216-92A2-ED06B9161D81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D3A2-6A5C-4F5A-B231-F9C19A600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30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1B7D-2033-4216-92A2-ED06B9161D81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D3A2-6A5C-4F5A-B231-F9C19A600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815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1B7D-2033-4216-92A2-ED06B9161D81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D3A2-6A5C-4F5A-B231-F9C19A600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643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1B7D-2033-4216-92A2-ED06B9161D81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D3A2-6A5C-4F5A-B231-F9C19A600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870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1B7D-2033-4216-92A2-ED06B9161D81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D3A2-6A5C-4F5A-B231-F9C19A600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132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01B7D-2033-4216-92A2-ED06B9161D81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0D3A2-6A5C-4F5A-B231-F9C19A600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947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A172309-3526-445C-9D85-220BEF73A560}"/>
              </a:ext>
            </a:extLst>
          </p:cNvPr>
          <p:cNvSpPr/>
          <p:nvPr/>
        </p:nvSpPr>
        <p:spPr>
          <a:xfrm>
            <a:off x="516531" y="445282"/>
            <a:ext cx="8110937" cy="6412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225425" algn="ctr">
              <a:lnSpc>
                <a:spcPct val="115000"/>
              </a:lnSpc>
              <a:tabLst>
                <a:tab pos="-906463" algn="l"/>
                <a:tab pos="-457200" algn="l"/>
                <a:tab pos="2286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GB" sz="28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sz="3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Vacancy Update - Summary</a:t>
            </a:r>
          </a:p>
          <a:p>
            <a:pPr>
              <a:lnSpc>
                <a:spcPct val="110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en-GB" sz="2400" dirty="0">
                <a:latin typeface="Century Gothic" panose="020B0502020202020204" pitchFamily="34" charset="0"/>
                <a:ea typeface="Times New Roman" panose="02020603050405020304" pitchFamily="18" charset="0"/>
              </a:rPr>
              <a:t>The Diocese supports the appointment of a new Rector</a:t>
            </a:r>
          </a:p>
          <a:p>
            <a:pPr lvl="0">
              <a:lnSpc>
                <a:spcPct val="130000"/>
              </a:lnSpc>
            </a:pPr>
            <a:endParaRPr lang="en-GB" sz="1400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en-GB" sz="2400" dirty="0">
                <a:latin typeface="Century Gothic" panose="020B0502020202020204" pitchFamily="34" charset="0"/>
                <a:ea typeface="Times New Roman" panose="02020603050405020304" pitchFamily="18" charset="0"/>
              </a:rPr>
              <a:t>We have started work on the Parish Profile which </a:t>
            </a:r>
            <a:r>
              <a:rPr lang="en-GB" sz="2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describes our Church, our Parish and where we believe God is leading us.</a:t>
            </a:r>
            <a:endParaRPr lang="en-GB" sz="2400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buFont typeface="Symbol" panose="05050102010706020507" pitchFamily="18" charset="2"/>
              <a:buChar char=""/>
            </a:pPr>
            <a:endParaRPr lang="en-GB" sz="1400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en-GB" sz="2400" dirty="0">
                <a:latin typeface="Century Gothic" panose="020B0502020202020204" pitchFamily="34" charset="0"/>
                <a:ea typeface="Times New Roman" panose="02020603050405020304" pitchFamily="18" charset="0"/>
              </a:rPr>
              <a:t>We aim to receive guidance and agreement from Bishop John before his retirement in July</a:t>
            </a:r>
          </a:p>
          <a:p>
            <a:pPr>
              <a:lnSpc>
                <a:spcPct val="130000"/>
              </a:lnSpc>
            </a:pPr>
            <a:endParaRPr lang="en-GB" sz="1400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buFont typeface="Symbol" panose="05050102010706020507" pitchFamily="18" charset="2"/>
              <a:buChar char=""/>
            </a:pPr>
            <a:r>
              <a:rPr lang="en-GB" sz="2400" dirty="0">
                <a:latin typeface="Century Gothic" panose="020B0502020202020204" pitchFamily="34" charset="0"/>
                <a:ea typeface="Times New Roman" panose="02020603050405020304" pitchFamily="18" charset="0"/>
              </a:rPr>
              <a:t>We will be choosing two representatives to join the interviewing panel</a:t>
            </a:r>
          </a:p>
          <a:p>
            <a:pPr>
              <a:lnSpc>
                <a:spcPct val="110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636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11594"/>
            <a:ext cx="7886700" cy="821019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Century Gothic" panose="020B0502020202020204" pitchFamily="34" charset="0"/>
              </a:rPr>
              <a:t>   </a:t>
            </a:r>
            <a:r>
              <a:rPr lang="en-GB" sz="3200" b="1" dirty="0">
                <a:latin typeface="Century Gothic" panose="020B0502020202020204" pitchFamily="34" charset="0"/>
              </a:rPr>
              <a:t>Vacancy Update – Timescales</a:t>
            </a:r>
            <a:endParaRPr lang="en-GB" sz="3200" dirty="0">
              <a:latin typeface="Century Gothic" panose="020B0502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26A0E4-9103-BB5E-E17F-8906544EBFE6}"/>
              </a:ext>
            </a:extLst>
          </p:cNvPr>
          <p:cNvSpPr/>
          <p:nvPr/>
        </p:nvSpPr>
        <p:spPr>
          <a:xfrm>
            <a:off x="478431" y="1345071"/>
            <a:ext cx="8332194" cy="5291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GB" sz="2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Typically</a:t>
            </a:r>
            <a:r>
              <a:rPr lang="en-GB" sz="2400" dirty="0">
                <a:latin typeface="Century Gothic" panose="020B0502020202020204" pitchFamily="34" charset="0"/>
                <a:ea typeface="Times New Roman" panose="02020603050405020304" pitchFamily="18" charset="0"/>
              </a:rPr>
              <a:t>, </a:t>
            </a:r>
            <a:r>
              <a:rPr lang="en-GB" sz="2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the process takes six to nine months – </a:t>
            </a:r>
          </a:p>
          <a:p>
            <a:pPr>
              <a:lnSpc>
                <a:spcPct val="110000"/>
              </a:lnSpc>
            </a:pPr>
            <a:endParaRPr lang="en-GB" sz="2400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GB" sz="24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Now to June</a:t>
            </a:r>
            <a:r>
              <a:rPr lang="en-GB" sz="2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: 	Produce our Parish Profile</a:t>
            </a:r>
          </a:p>
          <a:p>
            <a:pPr>
              <a:lnSpc>
                <a:spcPct val="110000"/>
              </a:lnSpc>
            </a:pPr>
            <a:r>
              <a:rPr lang="en-GB" sz="2400" dirty="0">
                <a:latin typeface="Century Gothic" panose="020B0502020202020204" pitchFamily="34" charset="0"/>
                <a:ea typeface="Times New Roman" panose="02020603050405020304" pitchFamily="18" charset="0"/>
              </a:rPr>
              <a:t>					Engagement with our Church Family</a:t>
            </a:r>
            <a:endParaRPr lang="en-GB" sz="2400" dirty="0"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GB" sz="2400" dirty="0">
                <a:latin typeface="Century Gothic" panose="020B0502020202020204" pitchFamily="34" charset="0"/>
                <a:ea typeface="Times New Roman" panose="02020603050405020304" pitchFamily="18" charset="0"/>
              </a:rPr>
              <a:t>					Gain agreement from the ‘Diocese’</a:t>
            </a:r>
          </a:p>
          <a:p>
            <a:pPr>
              <a:lnSpc>
                <a:spcPct val="110000"/>
              </a:lnSpc>
            </a:pPr>
            <a:r>
              <a:rPr lang="en-GB" sz="2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					</a:t>
            </a:r>
            <a:r>
              <a:rPr lang="en-GB" sz="2400" dirty="0">
                <a:latin typeface="Century Gothic" panose="020B0502020202020204" pitchFamily="34" charset="0"/>
                <a:ea typeface="Times New Roman" panose="02020603050405020304" pitchFamily="18" charset="0"/>
              </a:rPr>
              <a:t>Confirm our Parish Representatives</a:t>
            </a:r>
          </a:p>
          <a:p>
            <a:pPr>
              <a:lnSpc>
                <a:spcPct val="110000"/>
              </a:lnSpc>
            </a:pPr>
            <a:endParaRPr lang="en-GB" sz="2400" dirty="0"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GB" sz="2400" dirty="0">
                <a:latin typeface="Century Gothic" panose="020B0502020202020204" pitchFamily="34" charset="0"/>
                <a:ea typeface="Times New Roman" panose="02020603050405020304" pitchFamily="18" charset="0"/>
              </a:rPr>
              <a:t>July &amp; August:	Advertise</a:t>
            </a:r>
          </a:p>
          <a:p>
            <a:pPr>
              <a:lnSpc>
                <a:spcPct val="110000"/>
              </a:lnSpc>
            </a:pPr>
            <a:endParaRPr lang="en-GB" sz="2400" dirty="0"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GB" sz="2400" i="1" dirty="0">
                <a:latin typeface="Century Gothic" panose="020B0502020202020204" pitchFamily="34" charset="0"/>
                <a:ea typeface="Times New Roman" panose="02020603050405020304" pitchFamily="18" charset="0"/>
              </a:rPr>
              <a:t>Sept &amp; Oct:</a:t>
            </a:r>
            <a:r>
              <a:rPr lang="en-GB" sz="2400" dirty="0">
                <a:latin typeface="Century Gothic" panose="020B0502020202020204" pitchFamily="34" charset="0"/>
                <a:ea typeface="Times New Roman" panose="02020603050405020304" pitchFamily="18" charset="0"/>
              </a:rPr>
              <a:t>		Interviews / Appointment</a:t>
            </a:r>
          </a:p>
          <a:p>
            <a:pPr>
              <a:lnSpc>
                <a:spcPct val="110000"/>
              </a:lnSpc>
            </a:pPr>
            <a:endParaRPr lang="en-GB" sz="2400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GB" sz="2400" i="1" dirty="0">
                <a:latin typeface="Century Gothic" panose="020B0502020202020204" pitchFamily="34" charset="0"/>
                <a:ea typeface="Times New Roman" panose="02020603050405020304" pitchFamily="18" charset="0"/>
              </a:rPr>
              <a:t>Jan - :	</a:t>
            </a:r>
            <a:r>
              <a:rPr lang="en-GB" sz="2400" dirty="0">
                <a:latin typeface="Century Gothic" panose="020B0502020202020204" pitchFamily="34" charset="0"/>
                <a:ea typeface="Times New Roman" panose="02020603050405020304" pitchFamily="18" charset="0"/>
              </a:rPr>
              <a:t>			New Rector starts/Service of Welcome</a:t>
            </a:r>
            <a:endParaRPr lang="en-GB" sz="2400" dirty="0"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lvl="0">
              <a:lnSpc>
                <a:spcPct val="130000"/>
              </a:lnSpc>
            </a:pP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96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1979</TotalTime>
  <Words>150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Symbol</vt:lpstr>
      <vt:lpstr>Times New Roman</vt:lpstr>
      <vt:lpstr>Office Theme</vt:lpstr>
      <vt:lpstr>PowerPoint Presentation</vt:lpstr>
      <vt:lpstr>   Vacancy Update – Timescales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Growing Our Giving - Aims</dc:title>
  <dc:creator>Andrew Coombes</dc:creator>
  <cp:lastModifiedBy>Andrew Coombes</cp:lastModifiedBy>
  <cp:revision>130</cp:revision>
  <cp:lastPrinted>2023-04-24T15:01:08Z</cp:lastPrinted>
  <dcterms:created xsi:type="dcterms:W3CDTF">2017-02-27T17:39:17Z</dcterms:created>
  <dcterms:modified xsi:type="dcterms:W3CDTF">2024-04-19T10:36:23Z</dcterms:modified>
</cp:coreProperties>
</file>