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82" r:id="rId2"/>
    <p:sldId id="287" r:id="rId3"/>
    <p:sldId id="293" r:id="rId4"/>
    <p:sldId id="303" r:id="rId5"/>
    <p:sldId id="307" r:id="rId6"/>
    <p:sldId id="295" r:id="rId7"/>
    <p:sldId id="306" r:id="rId8"/>
    <p:sldId id="301" r:id="rId9"/>
  </p:sldIdLst>
  <p:sldSz cx="9144000" cy="6858000" type="screen4x3"/>
  <p:notesSz cx="6888163" cy="100203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1B7D-2033-4216-92A2-ED06B9161D81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D3A2-6A5C-4F5A-B231-F9C19A600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24742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1B7D-2033-4216-92A2-ED06B9161D81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D3A2-6A5C-4F5A-B231-F9C19A600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15014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1B7D-2033-4216-92A2-ED06B9161D81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D3A2-6A5C-4F5A-B231-F9C19A600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2177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1B7D-2033-4216-92A2-ED06B9161D81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D3A2-6A5C-4F5A-B231-F9C19A600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6425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1B7D-2033-4216-92A2-ED06B9161D81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D3A2-6A5C-4F5A-B231-F9C19A600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39676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1B7D-2033-4216-92A2-ED06B9161D81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D3A2-6A5C-4F5A-B231-F9C19A600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93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1B7D-2033-4216-92A2-ED06B9161D81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D3A2-6A5C-4F5A-B231-F9C19A600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1304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1B7D-2033-4216-92A2-ED06B9161D81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D3A2-6A5C-4F5A-B231-F9C19A600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25815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1B7D-2033-4216-92A2-ED06B9161D81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D3A2-6A5C-4F5A-B231-F9C19A600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76437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1B7D-2033-4216-92A2-ED06B9161D81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D3A2-6A5C-4F5A-B231-F9C19A600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8702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01B7D-2033-4216-92A2-ED06B9161D81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0D3A2-6A5C-4F5A-B231-F9C19A600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11320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501B7D-2033-4216-92A2-ED06B9161D81}" type="datetimeFigureOut">
              <a:rPr lang="en-GB" smtClean="0"/>
              <a:t>19/04/2024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0D3A2-6A5C-4F5A-B231-F9C19A6001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2947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A172309-3526-445C-9D85-220BEF73A560}"/>
              </a:ext>
            </a:extLst>
          </p:cNvPr>
          <p:cNvSpPr/>
          <p:nvPr/>
        </p:nvSpPr>
        <p:spPr>
          <a:xfrm>
            <a:off x="253145" y="1346904"/>
            <a:ext cx="8637710" cy="437613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457200" algn="ctr">
              <a:lnSpc>
                <a:spcPct val="115000"/>
              </a:lnSpc>
              <a:spcAft>
                <a:spcPts val="0"/>
              </a:spcAft>
              <a:tabLst>
                <a:tab pos="-906463" algn="l"/>
                <a:tab pos="-457200" algn="l"/>
                <a:tab pos="2286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GB" sz="44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Finance Report</a:t>
            </a:r>
          </a:p>
          <a:p>
            <a:pPr marL="914400" indent="-457200">
              <a:lnSpc>
                <a:spcPct val="115000"/>
              </a:lnSpc>
              <a:spcAft>
                <a:spcPts val="0"/>
              </a:spcAft>
              <a:tabLst>
                <a:tab pos="-906463" algn="l"/>
                <a:tab pos="-457200" algn="l"/>
                <a:tab pos="2286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endParaRPr lang="en-GB" sz="22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14400" indent="-457200">
              <a:lnSpc>
                <a:spcPct val="115000"/>
              </a:lnSpc>
              <a:spcAft>
                <a:spcPts val="0"/>
              </a:spcAft>
              <a:tabLst>
                <a:tab pos="-906463" algn="l"/>
                <a:tab pos="-457200" algn="l"/>
                <a:tab pos="2286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endParaRPr lang="en-GB" sz="22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tabLst>
                <a:tab pos="-906463" algn="l"/>
                <a:tab pos="-457200" algn="l"/>
                <a:tab pos="2286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GB" sz="36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2023 Results</a:t>
            </a:r>
          </a:p>
          <a:p>
            <a:pPr marL="45720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tabLst>
                <a:tab pos="-906463" algn="l"/>
                <a:tab pos="-457200" algn="l"/>
                <a:tab pos="2286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GB" sz="36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2024 and Beyond </a:t>
            </a:r>
          </a:p>
          <a:p>
            <a:pPr marL="457200" algn="ctr">
              <a:lnSpc>
                <a:spcPct val="115000"/>
              </a:lnSpc>
              <a:spcBef>
                <a:spcPts val="1200"/>
              </a:spcBef>
              <a:spcAft>
                <a:spcPts val="0"/>
              </a:spcAft>
              <a:tabLst>
                <a:tab pos="-906463" algn="l"/>
                <a:tab pos="-457200" algn="l"/>
                <a:tab pos="2286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GB" sz="36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Summary</a:t>
            </a:r>
          </a:p>
          <a:p>
            <a:pPr marL="228600" indent="228600">
              <a:lnSpc>
                <a:spcPct val="115000"/>
              </a:lnSpc>
              <a:spcAft>
                <a:spcPts val="0"/>
              </a:spcAft>
              <a:tabLst>
                <a:tab pos="-906463" algn="l"/>
                <a:tab pos="-457200" algn="l"/>
                <a:tab pos="398463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endParaRPr lang="en-GB" sz="22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7342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A172309-3526-445C-9D85-220BEF73A560}"/>
              </a:ext>
            </a:extLst>
          </p:cNvPr>
          <p:cNvSpPr/>
          <p:nvPr/>
        </p:nvSpPr>
        <p:spPr>
          <a:xfrm>
            <a:off x="516531" y="249331"/>
            <a:ext cx="8110937" cy="66448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225425" algn="ctr">
              <a:lnSpc>
                <a:spcPct val="115000"/>
              </a:lnSpc>
              <a:spcAft>
                <a:spcPts val="0"/>
              </a:spcAft>
              <a:tabLst>
                <a:tab pos="-906463" algn="l"/>
                <a:tab pos="-457200" algn="l"/>
                <a:tab pos="2286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GB" sz="28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</a:t>
            </a:r>
            <a:r>
              <a:rPr lang="en-GB" sz="3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Finance Report – 2023 Results</a:t>
            </a:r>
          </a:p>
          <a:p>
            <a:pPr marL="231775" lvl="2">
              <a:spcAft>
                <a:spcPts val="300"/>
              </a:spcAft>
            </a:pPr>
            <a:endParaRPr lang="en-GB" sz="1200" b="1" dirty="0">
              <a:latin typeface="Century Gothic" panose="020B0502020202020204" pitchFamily="34" charset="0"/>
            </a:endParaRPr>
          </a:p>
          <a:p>
            <a:pPr marL="180975" lvl="2" indent="50800">
              <a:spcAft>
                <a:spcPts val="300"/>
              </a:spcAft>
            </a:pPr>
            <a:r>
              <a:rPr lang="en-GB" sz="2400" b="1" dirty="0">
                <a:latin typeface="Century Gothic" panose="020B0502020202020204" pitchFamily="34" charset="0"/>
              </a:rPr>
              <a:t>General &amp; Hall Funds</a:t>
            </a:r>
          </a:p>
          <a:p>
            <a:pPr marL="180975" lvl="2" indent="50800">
              <a:spcAft>
                <a:spcPts val="300"/>
              </a:spcAft>
            </a:pPr>
            <a:r>
              <a:rPr lang="en-GB" sz="2400" dirty="0">
                <a:latin typeface="Century Gothic" panose="020B0502020202020204" pitchFamily="34" charset="0"/>
              </a:rPr>
              <a:t>Income 	</a:t>
            </a:r>
            <a:r>
              <a:rPr lang="en-GB" sz="2400" b="1" dirty="0">
                <a:latin typeface="Century Gothic" panose="020B0502020202020204" pitchFamily="34" charset="0"/>
              </a:rPr>
              <a:t>		£240,617 </a:t>
            </a:r>
            <a:r>
              <a:rPr lang="en-GB" sz="2000" dirty="0">
                <a:latin typeface="Century Gothic" panose="020B0502020202020204" pitchFamily="34" charset="0"/>
              </a:rPr>
              <a:t>vs £213,490  (</a:t>
            </a:r>
            <a:r>
              <a:rPr lang="en-GB" sz="2000" i="1" dirty="0">
                <a:latin typeface="Century Gothic" panose="020B0502020202020204" pitchFamily="34" charset="0"/>
              </a:rPr>
              <a:t>231,982)</a:t>
            </a:r>
          </a:p>
          <a:p>
            <a:pPr marL="180975" lvl="2" indent="50800">
              <a:spcBef>
                <a:spcPts val="600"/>
              </a:spcBef>
              <a:spcAft>
                <a:spcPts val="300"/>
              </a:spcAft>
            </a:pPr>
            <a:r>
              <a:rPr lang="en-GB" sz="2400" dirty="0">
                <a:latin typeface="Century Gothic" panose="020B0502020202020204" pitchFamily="34" charset="0"/>
              </a:rPr>
              <a:t>Expenditure 		</a:t>
            </a:r>
            <a:r>
              <a:rPr lang="en-GB" sz="2400" b="1" dirty="0">
                <a:latin typeface="Century Gothic" panose="020B0502020202020204" pitchFamily="34" charset="0"/>
              </a:rPr>
              <a:t>£224,985 </a:t>
            </a:r>
            <a:r>
              <a:rPr lang="en-GB" sz="2000" dirty="0">
                <a:latin typeface="Century Gothic" panose="020B0502020202020204" pitchFamily="34" charset="0"/>
              </a:rPr>
              <a:t>vs £229,115  (</a:t>
            </a:r>
            <a:r>
              <a:rPr lang="en-GB" sz="2000" i="1" dirty="0">
                <a:latin typeface="Century Gothic" panose="020B0502020202020204" pitchFamily="34" charset="0"/>
              </a:rPr>
              <a:t>221,901)</a:t>
            </a:r>
          </a:p>
          <a:p>
            <a:pPr marL="180975" lvl="2" indent="50800">
              <a:spcBef>
                <a:spcPts val="600"/>
              </a:spcBef>
              <a:spcAft>
                <a:spcPts val="300"/>
              </a:spcAft>
            </a:pPr>
            <a:r>
              <a:rPr lang="en-GB" sz="2000" dirty="0">
                <a:latin typeface="Century Gothic" panose="020B0502020202020204" pitchFamily="34" charset="0"/>
              </a:rPr>
              <a:t>Surplus 			       </a:t>
            </a:r>
            <a:r>
              <a:rPr lang="en-GB" sz="2000" b="1" dirty="0">
                <a:latin typeface="Century Gothic" panose="020B0502020202020204" pitchFamily="34" charset="0"/>
              </a:rPr>
              <a:t>£12,339 </a:t>
            </a:r>
            <a:r>
              <a:rPr lang="en-GB" sz="2000" dirty="0">
                <a:latin typeface="Century Gothic" panose="020B0502020202020204" pitchFamily="34" charset="0"/>
              </a:rPr>
              <a:t>(2.4 weeks)  </a:t>
            </a:r>
            <a:endParaRPr lang="en-GB" sz="1600" dirty="0">
              <a:latin typeface="Century Gothic" panose="020B0502020202020204" pitchFamily="34" charset="0"/>
            </a:endParaRPr>
          </a:p>
          <a:p>
            <a:pPr marL="180975" lvl="2" indent="50800">
              <a:spcBef>
                <a:spcPts val="600"/>
              </a:spcBef>
              <a:spcAft>
                <a:spcPts val="300"/>
              </a:spcAft>
            </a:pPr>
            <a:endParaRPr lang="en-GB" sz="800" b="1" dirty="0"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80975" lvl="2" indent="50800">
              <a:spcBef>
                <a:spcPts val="600"/>
              </a:spcBef>
              <a:spcAft>
                <a:spcPts val="300"/>
              </a:spcAft>
            </a:pPr>
            <a:r>
              <a:rPr lang="en-GB" sz="24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Other Income</a:t>
            </a:r>
            <a:r>
              <a:rPr lang="en-GB" sz="28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231775">
              <a:spcBef>
                <a:spcPts val="300"/>
              </a:spcBef>
              <a:spcAft>
                <a:spcPts val="300"/>
              </a:spcAft>
            </a:pPr>
            <a:r>
              <a:rPr lang="en-GB" sz="2400" b="1" dirty="0">
                <a:latin typeface="Century Gothic" panose="020B0502020202020204" pitchFamily="34" charset="0"/>
              </a:rPr>
              <a:t>Our ‘Reserves’	£13,000</a:t>
            </a:r>
          </a:p>
          <a:p>
            <a:pPr marL="231775">
              <a:spcBef>
                <a:spcPts val="300"/>
              </a:spcBef>
              <a:spcAft>
                <a:spcPts val="300"/>
              </a:spcAft>
            </a:pPr>
            <a:r>
              <a:rPr lang="en-GB" sz="2400" b="1" dirty="0">
                <a:latin typeface="Century Gothic" panose="020B0502020202020204" pitchFamily="34" charset="0"/>
              </a:rPr>
              <a:t>External Support £ 6,500</a:t>
            </a:r>
          </a:p>
          <a:p>
            <a:pPr marL="231775" defTabSz="447675">
              <a:spcBef>
                <a:spcPts val="300"/>
              </a:spcBef>
              <a:spcAft>
                <a:spcPts val="300"/>
              </a:spcAft>
            </a:pPr>
            <a:r>
              <a:rPr lang="en-GB" sz="2400" b="1" dirty="0">
                <a:latin typeface="Century Gothic" panose="020B0502020202020204" pitchFamily="34" charset="0"/>
              </a:rPr>
              <a:t>				</a:t>
            </a:r>
            <a:r>
              <a:rPr lang="en-GB" dirty="0">
                <a:latin typeface="Century Gothic" panose="020B0502020202020204" pitchFamily="34" charset="0"/>
              </a:rPr>
              <a:t>		£2,500		Multiply</a:t>
            </a:r>
          </a:p>
          <a:p>
            <a:pPr marL="231775" defTabSz="447675">
              <a:spcBef>
                <a:spcPts val="300"/>
              </a:spcBef>
              <a:spcAft>
                <a:spcPts val="300"/>
              </a:spcAft>
            </a:pPr>
            <a:r>
              <a:rPr lang="en-GB" dirty="0">
                <a:latin typeface="Century Gothic" panose="020B0502020202020204" pitchFamily="34" charset="0"/>
              </a:rPr>
              <a:t>						£2,000  		Young People/Community Events</a:t>
            </a:r>
          </a:p>
          <a:p>
            <a:pPr marL="231775" defTabSz="447675">
              <a:spcBef>
                <a:spcPts val="300"/>
              </a:spcBef>
              <a:spcAft>
                <a:spcPts val="300"/>
              </a:spcAft>
            </a:pPr>
            <a:r>
              <a:rPr lang="en-GB" dirty="0">
                <a:latin typeface="Century Gothic" panose="020B0502020202020204" pitchFamily="34" charset="0"/>
              </a:rPr>
              <a:t>						£2,000		Fuel Support (from Diocese)</a:t>
            </a:r>
          </a:p>
          <a:p>
            <a:pPr marL="231775" defTabSz="447675">
              <a:spcBef>
                <a:spcPts val="300"/>
              </a:spcBef>
              <a:spcAft>
                <a:spcPts val="300"/>
              </a:spcAft>
            </a:pPr>
            <a:r>
              <a:rPr lang="en-GB" dirty="0">
                <a:latin typeface="Century Gothic" panose="020B0502020202020204" pitchFamily="34" charset="0"/>
              </a:rPr>
              <a:t>		</a:t>
            </a:r>
            <a:r>
              <a:rPr lang="en-GB" b="1" dirty="0">
                <a:latin typeface="Century Gothic" panose="020B0502020202020204" pitchFamily="34" charset="0"/>
              </a:rPr>
              <a:t>Also</a:t>
            </a:r>
            <a:r>
              <a:rPr lang="en-GB" dirty="0">
                <a:latin typeface="Century Gothic" panose="020B0502020202020204" pitchFamily="34" charset="0"/>
              </a:rPr>
              <a:t>  			£9,500		SA Outreach / Building Fund</a:t>
            </a:r>
          </a:p>
          <a:p>
            <a:pPr marL="231775" lvl="2">
              <a:spcBef>
                <a:spcPts val="300"/>
              </a:spcBef>
              <a:spcAft>
                <a:spcPts val="300"/>
              </a:spcAft>
            </a:pPr>
            <a:endParaRPr lang="en-GB" sz="800" b="1" dirty="0">
              <a:latin typeface="Century Gothic" panose="020B0502020202020204" pitchFamily="34" charset="0"/>
            </a:endParaRPr>
          </a:p>
          <a:p>
            <a:pPr marL="231775" lvl="2">
              <a:spcBef>
                <a:spcPts val="300"/>
              </a:spcBef>
              <a:spcAft>
                <a:spcPts val="300"/>
              </a:spcAft>
            </a:pPr>
            <a:r>
              <a:rPr lang="en-GB" sz="2400" b="1" dirty="0">
                <a:latin typeface="Century Gothic" panose="020B0502020202020204" pitchFamily="34" charset="0"/>
              </a:rPr>
              <a:t>Reserves</a:t>
            </a:r>
            <a:r>
              <a:rPr lang="en-GB" sz="2400" dirty="0">
                <a:latin typeface="Century Gothic" panose="020B0502020202020204" pitchFamily="34" charset="0"/>
              </a:rPr>
              <a:t> </a:t>
            </a:r>
            <a:r>
              <a:rPr lang="en-GB" sz="2200" dirty="0">
                <a:latin typeface="Century Gothic" panose="020B0502020202020204" pitchFamily="34" charset="0"/>
              </a:rPr>
              <a:t>		</a:t>
            </a:r>
            <a:r>
              <a:rPr lang="en-GB" sz="2400" dirty="0">
                <a:latin typeface="Century Gothic" panose="020B0502020202020204" pitchFamily="34" charset="0"/>
              </a:rPr>
              <a:t>	</a:t>
            </a:r>
            <a:r>
              <a:rPr lang="en-GB" sz="2400" b="1" dirty="0">
                <a:latin typeface="Century Gothic" panose="020B0502020202020204" pitchFamily="34" charset="0"/>
              </a:rPr>
              <a:t>£93,400 </a:t>
            </a:r>
            <a:r>
              <a:rPr lang="en-GB" sz="2000" dirty="0">
                <a:latin typeface="Century Gothic" panose="020B0502020202020204" pitchFamily="34" charset="0"/>
              </a:rPr>
              <a:t>	(unchanged)</a:t>
            </a:r>
          </a:p>
        </p:txBody>
      </p:sp>
    </p:spTree>
    <p:extLst>
      <p:ext uri="{BB962C8B-B14F-4D97-AF65-F5344CB8AC3E}">
        <p14:creationId xmlns:p14="http://schemas.microsoft.com/office/powerpoint/2010/main" val="3304636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4444"/>
            <a:ext cx="7886700" cy="821019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Century Gothic" panose="020B0502020202020204" pitchFamily="34" charset="0"/>
              </a:rPr>
              <a:t>   </a:t>
            </a:r>
            <a:r>
              <a:rPr lang="en-GB" sz="3200" b="1" dirty="0">
                <a:latin typeface="Century Gothic" panose="020B0502020202020204" pitchFamily="34" charset="0"/>
              </a:rPr>
              <a:t>Finance Report – 2023 and Beyond…</a:t>
            </a:r>
            <a:endParaRPr lang="en-GB" sz="3200" dirty="0">
              <a:latin typeface="Century Gothic" panose="020B0502020202020204" pitchFamily="34" charset="0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B039593-25C9-41E5-8D60-FCED89EE65C8}"/>
              </a:ext>
            </a:extLst>
          </p:cNvPr>
          <p:cNvSpPr/>
          <p:nvPr/>
        </p:nvSpPr>
        <p:spPr>
          <a:xfrm>
            <a:off x="188685" y="1272937"/>
            <a:ext cx="8766629" cy="43034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14400" indent="-457200">
              <a:buAutoNum type="alphaLcParenR"/>
              <a:tabLst>
                <a:tab pos="-906463" algn="l"/>
                <a:tab pos="-457200" algn="l"/>
                <a:tab pos="2286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GB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Specific Funds (Restricted)  </a:t>
            </a:r>
          </a:p>
          <a:p>
            <a:pPr marL="457200">
              <a:tabLst>
                <a:tab pos="-906463" algn="l"/>
                <a:tab pos="-457200" algn="l"/>
                <a:tab pos="2286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GB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  </a:t>
            </a:r>
          </a:p>
          <a:p>
            <a:pPr marL="914400" indent="-457200">
              <a:buFont typeface="+mj-lt"/>
              <a:buAutoNum type="alphaLcParenR" startAt="2"/>
              <a:tabLst>
                <a:tab pos="-906463" algn="l"/>
                <a:tab pos="-457200" algn="l"/>
                <a:tab pos="2286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GB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Expenditure </a:t>
            </a:r>
            <a:endParaRPr lang="en-GB" sz="3200" b="1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tabLst>
                <a:tab pos="-906463" algn="l"/>
                <a:tab pos="-457200" algn="l"/>
                <a:tab pos="2286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endParaRPr lang="en-GB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14400" indent="-457200">
              <a:buAutoNum type="alphaLcParenR" startAt="2"/>
              <a:tabLst>
                <a:tab pos="-906463" algn="l"/>
                <a:tab pos="-457200" algn="l"/>
                <a:tab pos="2286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GB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Income</a:t>
            </a:r>
          </a:p>
          <a:p>
            <a:pPr marL="457200">
              <a:tabLst>
                <a:tab pos="-906463" algn="l"/>
                <a:tab pos="-457200" algn="l"/>
                <a:tab pos="2286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endParaRPr lang="en-GB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tabLst>
                <a:tab pos="-906463" algn="l"/>
                <a:tab pos="-457200" algn="l"/>
                <a:tab pos="2286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GB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c)	Reserves</a:t>
            </a:r>
          </a:p>
          <a:p>
            <a:pPr marL="457200">
              <a:tabLst>
                <a:tab pos="-906463" algn="l"/>
                <a:tab pos="-457200" algn="l"/>
                <a:tab pos="2286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endParaRPr lang="en-GB" sz="2800" b="1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tabLst>
                <a:tab pos="-906463" algn="l"/>
                <a:tab pos="-457200" algn="l"/>
                <a:tab pos="2286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GB" sz="28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e)	Sustainable				    		     </a:t>
            </a:r>
            <a:endParaRPr lang="en-GB" sz="2800" b="1" dirty="0">
              <a:solidFill>
                <a:srgbClr val="FF3399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457200">
              <a:lnSpc>
                <a:spcPct val="115000"/>
              </a:lnSpc>
              <a:spcAft>
                <a:spcPts val="0"/>
              </a:spcAft>
              <a:tabLst>
                <a:tab pos="-906463" algn="l"/>
                <a:tab pos="-457200" algn="l"/>
                <a:tab pos="2286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17" name="Graphic 16" descr="Checkmark">
            <a:extLst>
              <a:ext uri="{FF2B5EF4-FFF2-40B4-BE49-F238E27FC236}">
                <a16:creationId xmlns:a16="http://schemas.microsoft.com/office/drawing/2014/main" id="{8BDAE38B-8920-4D15-BA0B-BCBC519BD2B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647985" y="1322522"/>
            <a:ext cx="501944" cy="501944"/>
          </a:xfrm>
          <a:prstGeom prst="rect">
            <a:avLst/>
          </a:prstGeom>
        </p:spPr>
      </p:pic>
      <p:pic>
        <p:nvPicPr>
          <p:cNvPr id="18" name="Graphic 17" descr="Checkmark">
            <a:extLst>
              <a:ext uri="{FF2B5EF4-FFF2-40B4-BE49-F238E27FC236}">
                <a16:creationId xmlns:a16="http://schemas.microsoft.com/office/drawing/2014/main" id="{8139EB2B-9402-4A85-8F32-06E87CCCDAC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92152" y="2133777"/>
            <a:ext cx="501944" cy="501944"/>
          </a:xfrm>
          <a:prstGeom prst="rect">
            <a:avLst/>
          </a:prstGeom>
        </p:spPr>
      </p:pic>
      <p:pic>
        <p:nvPicPr>
          <p:cNvPr id="19" name="Graphic 18" descr="Checkmark">
            <a:extLst>
              <a:ext uri="{FF2B5EF4-FFF2-40B4-BE49-F238E27FC236}">
                <a16:creationId xmlns:a16="http://schemas.microsoft.com/office/drawing/2014/main" id="{B1834364-2519-4BB0-B24D-2F8F80D227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92152" y="3926478"/>
            <a:ext cx="501944" cy="501944"/>
          </a:xfrm>
          <a:prstGeom prst="rect">
            <a:avLst/>
          </a:prstGeom>
        </p:spPr>
      </p:pic>
      <p:pic>
        <p:nvPicPr>
          <p:cNvPr id="4" name="Graphic 3">
            <a:extLst>
              <a:ext uri="{FF2B5EF4-FFF2-40B4-BE49-F238E27FC236}">
                <a16:creationId xmlns:a16="http://schemas.microsoft.com/office/drawing/2014/main" id="{BD6C5867-C4D4-47EC-A33C-4EF3F23018BF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33" t="21165" r="16112" b="33130"/>
          <a:stretch/>
        </p:blipFill>
        <p:spPr>
          <a:xfrm>
            <a:off x="5536318" y="3057200"/>
            <a:ext cx="613611" cy="501944"/>
          </a:xfrm>
          <a:prstGeom prst="rect">
            <a:avLst/>
          </a:prstGeom>
        </p:spPr>
      </p:pic>
      <p:pic>
        <p:nvPicPr>
          <p:cNvPr id="5" name="Graphic 3">
            <a:extLst>
              <a:ext uri="{FF2B5EF4-FFF2-40B4-BE49-F238E27FC236}">
                <a16:creationId xmlns:a16="http://schemas.microsoft.com/office/drawing/2014/main" id="{3E86C7D3-9AE3-4301-B58B-E009415DADB0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33" t="21165" r="16112" b="33130"/>
          <a:stretch/>
        </p:blipFill>
        <p:spPr>
          <a:xfrm>
            <a:off x="5536318" y="4748312"/>
            <a:ext cx="613611" cy="501944"/>
          </a:xfrm>
          <a:prstGeom prst="rect">
            <a:avLst/>
          </a:prstGeom>
        </p:spPr>
      </p:pic>
      <p:pic>
        <p:nvPicPr>
          <p:cNvPr id="12" name="Graphic 11" descr="Checkmark">
            <a:extLst>
              <a:ext uri="{FF2B5EF4-FFF2-40B4-BE49-F238E27FC236}">
                <a16:creationId xmlns:a16="http://schemas.microsoft.com/office/drawing/2014/main" id="{93109BC8-1F67-B403-6362-349BAA79E94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68820" y="1324868"/>
            <a:ext cx="501944" cy="501944"/>
          </a:xfrm>
          <a:prstGeom prst="rect">
            <a:avLst/>
          </a:prstGeom>
        </p:spPr>
      </p:pic>
      <p:pic>
        <p:nvPicPr>
          <p:cNvPr id="13" name="Graphic 12" descr="Checkmark">
            <a:extLst>
              <a:ext uri="{FF2B5EF4-FFF2-40B4-BE49-F238E27FC236}">
                <a16:creationId xmlns:a16="http://schemas.microsoft.com/office/drawing/2014/main" id="{C9B700BA-8C3A-A865-D941-9386A75B3B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68820" y="3933684"/>
            <a:ext cx="501944" cy="501944"/>
          </a:xfrm>
          <a:prstGeom prst="rect">
            <a:avLst/>
          </a:prstGeom>
        </p:spPr>
      </p:pic>
      <p:pic>
        <p:nvPicPr>
          <p:cNvPr id="15" name="Graphic 3">
            <a:extLst>
              <a:ext uri="{FF2B5EF4-FFF2-40B4-BE49-F238E27FC236}">
                <a16:creationId xmlns:a16="http://schemas.microsoft.com/office/drawing/2014/main" id="{445B2788-3E72-97A7-6FFF-13C0D29187C5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33" t="21165" r="16112" b="33130"/>
          <a:stretch/>
        </p:blipFill>
        <p:spPr>
          <a:xfrm>
            <a:off x="6957153" y="3057200"/>
            <a:ext cx="613611" cy="501944"/>
          </a:xfrm>
          <a:prstGeom prst="rect">
            <a:avLst/>
          </a:prstGeom>
        </p:spPr>
      </p:pic>
      <p:pic>
        <p:nvPicPr>
          <p:cNvPr id="16" name="Graphic 3">
            <a:extLst>
              <a:ext uri="{FF2B5EF4-FFF2-40B4-BE49-F238E27FC236}">
                <a16:creationId xmlns:a16="http://schemas.microsoft.com/office/drawing/2014/main" id="{4BC2029F-F11D-6BEA-D597-242B45A97783}"/>
              </a:ext>
            </a:extLst>
          </p:cNvPr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033" t="21165" r="16112" b="33130"/>
          <a:stretch/>
        </p:blipFill>
        <p:spPr>
          <a:xfrm>
            <a:off x="7047866" y="4780217"/>
            <a:ext cx="613611" cy="501944"/>
          </a:xfrm>
          <a:prstGeom prst="rect">
            <a:avLst/>
          </a:prstGeom>
        </p:spPr>
      </p:pic>
      <p:pic>
        <p:nvPicPr>
          <p:cNvPr id="6" name="Graphic 5" descr="Checkmark">
            <a:extLst>
              <a:ext uri="{FF2B5EF4-FFF2-40B4-BE49-F238E27FC236}">
                <a16:creationId xmlns:a16="http://schemas.microsoft.com/office/drawing/2014/main" id="{B71334ED-11F0-6098-F9EE-376E7C7ABEA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47866" y="2117014"/>
            <a:ext cx="501944" cy="501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096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AA2B85-E237-FC26-80C9-489DCADF0A75}"/>
              </a:ext>
            </a:extLst>
          </p:cNvPr>
          <p:cNvSpPr txBox="1"/>
          <p:nvPr/>
        </p:nvSpPr>
        <p:spPr>
          <a:xfrm>
            <a:off x="122837" y="466726"/>
            <a:ext cx="8898324" cy="6065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225425" algn="ctr">
              <a:lnSpc>
                <a:spcPct val="115000"/>
              </a:lnSpc>
              <a:spcAft>
                <a:spcPts val="0"/>
              </a:spcAft>
              <a:tabLst>
                <a:tab pos="-906463" algn="l"/>
                <a:tab pos="-457200" algn="l"/>
                <a:tab pos="2286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GB" sz="3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Finance Report – Income 2018 to 2023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57868C2-537E-58C4-714C-388EED175654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7737" r="46635" b="7524"/>
          <a:stretch/>
        </p:blipFill>
        <p:spPr>
          <a:xfrm>
            <a:off x="1390649" y="1238250"/>
            <a:ext cx="6124575" cy="54007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07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88AA2B85-E237-FC26-80C9-489DCADF0A75}"/>
              </a:ext>
            </a:extLst>
          </p:cNvPr>
          <p:cNvSpPr txBox="1"/>
          <p:nvPr/>
        </p:nvSpPr>
        <p:spPr>
          <a:xfrm>
            <a:off x="122837" y="466726"/>
            <a:ext cx="8898324" cy="60651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225425" algn="ctr">
              <a:lnSpc>
                <a:spcPct val="115000"/>
              </a:lnSpc>
              <a:spcAft>
                <a:spcPts val="0"/>
              </a:spcAft>
              <a:tabLst>
                <a:tab pos="-906463" algn="l"/>
                <a:tab pos="-457200" algn="l"/>
                <a:tab pos="2286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GB" sz="3200" b="1" dirty="0"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Finance Report – Expenditure 2018 to 2023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3BBA1A73-B05B-C594-F022-E1E387880514}"/>
              </a:ext>
            </a:extLst>
          </p:cNvPr>
          <p:cNvGrpSpPr/>
          <p:nvPr/>
        </p:nvGrpSpPr>
        <p:grpSpPr>
          <a:xfrm>
            <a:off x="1383803" y="1176333"/>
            <a:ext cx="6150472" cy="5310192"/>
            <a:chOff x="3993653" y="1609725"/>
            <a:chExt cx="4890453" cy="4505334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C57868C2-537E-58C4-714C-388EED175654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52919" t="7737" b="7524"/>
            <a:stretch/>
          </p:blipFill>
          <p:spPr>
            <a:xfrm>
              <a:off x="4867275" y="1609725"/>
              <a:ext cx="4016831" cy="4505325"/>
            </a:xfrm>
            <a:prstGeom prst="rect">
              <a:avLst/>
            </a:prstGeom>
          </p:spPr>
        </p:pic>
        <p:pic>
          <p:nvPicPr>
            <p:cNvPr id="2" name="Picture 1">
              <a:extLst>
                <a:ext uri="{FF2B5EF4-FFF2-40B4-BE49-F238E27FC236}">
                  <a16:creationId xmlns:a16="http://schemas.microsoft.com/office/drawing/2014/main" id="{AAE5947B-9A65-BA97-C4AD-81CA45668131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r="89757"/>
            <a:stretch/>
          </p:blipFill>
          <p:spPr>
            <a:xfrm>
              <a:off x="3993653" y="1609725"/>
              <a:ext cx="873622" cy="450533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3270787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4444"/>
            <a:ext cx="7886700" cy="821019"/>
          </a:xfrm>
        </p:spPr>
        <p:txBody>
          <a:bodyPr>
            <a:normAutofit/>
          </a:bodyPr>
          <a:lstStyle/>
          <a:p>
            <a:r>
              <a:rPr lang="en-GB" sz="2800" b="1" dirty="0">
                <a:latin typeface="Century Gothic" panose="020B0502020202020204" pitchFamily="34" charset="0"/>
              </a:rPr>
              <a:t>    </a:t>
            </a:r>
            <a:r>
              <a:rPr lang="en-GB" sz="3200" b="1" dirty="0">
                <a:latin typeface="Century Gothic" panose="020B0502020202020204" pitchFamily="34" charset="0"/>
              </a:rPr>
              <a:t>Finance Report – 2024 and beyond</a:t>
            </a:r>
            <a:endParaRPr lang="en-GB" sz="3200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B6850D-1B50-4F05-AC52-A93EF5F54A30}"/>
              </a:ext>
            </a:extLst>
          </p:cNvPr>
          <p:cNvSpPr/>
          <p:nvPr/>
        </p:nvSpPr>
        <p:spPr>
          <a:xfrm>
            <a:off x="523374" y="1075463"/>
            <a:ext cx="8265694" cy="569386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7688" indent="-457200">
              <a:buFont typeface="Arial" panose="020B0604020202020204" pitchFamily="34" charset="0"/>
              <a:buChar char="•"/>
              <a:tabLst>
                <a:tab pos="-906463" algn="l"/>
                <a:tab pos="-457200" algn="l"/>
                <a:tab pos="2286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GB" sz="2800" b="1" dirty="0"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Regular Giving </a:t>
            </a:r>
            <a:r>
              <a:rPr lang="en-GB" sz="2800" dirty="0"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– steady, not matching inflation, needs a marked increase over the next few years</a:t>
            </a:r>
          </a:p>
          <a:p>
            <a:pPr marL="90488">
              <a:tabLst>
                <a:tab pos="-906463" algn="l"/>
                <a:tab pos="-457200" algn="l"/>
                <a:tab pos="2286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endParaRPr lang="en-GB" sz="2800" dirty="0">
              <a:latin typeface="Century Gothic" panose="020B0502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47688" indent="-457200">
              <a:buFont typeface="Arial" panose="020B0604020202020204" pitchFamily="34" charset="0"/>
              <a:buChar char="•"/>
              <a:tabLst>
                <a:tab pos="-906463" algn="l"/>
                <a:tab pos="-457200" algn="l"/>
                <a:tab pos="2286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GB" sz="2800" b="1" dirty="0"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Securing income </a:t>
            </a:r>
            <a:r>
              <a:rPr lang="en-GB" sz="2800" dirty="0"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from new groups and / or other sources will help</a:t>
            </a:r>
          </a:p>
          <a:p>
            <a:pPr marL="90488">
              <a:tabLst>
                <a:tab pos="-906463" algn="l"/>
                <a:tab pos="-457200" algn="l"/>
                <a:tab pos="2286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endParaRPr lang="en-GB" sz="2800" dirty="0">
              <a:latin typeface="Century Gothic" panose="020B0502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47688" indent="-457200">
              <a:buFont typeface="Arial" panose="020B0604020202020204" pitchFamily="34" charset="0"/>
              <a:buChar char="•"/>
              <a:tabLst>
                <a:tab pos="-906463" algn="l"/>
                <a:tab pos="-457200" algn="l"/>
                <a:tab pos="2286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GB" sz="2800" b="1" dirty="0"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Expenditure</a:t>
            </a:r>
            <a:r>
              <a:rPr lang="en-GB" sz="2800" dirty="0"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– costs more stable, real living wage for 2025 will be lower. Energy still a ?</a:t>
            </a:r>
          </a:p>
          <a:p>
            <a:pPr marL="547688" indent="-457200">
              <a:buFont typeface="Arial" panose="020B0604020202020204" pitchFamily="34" charset="0"/>
              <a:buChar char="•"/>
              <a:tabLst>
                <a:tab pos="-906463" algn="l"/>
                <a:tab pos="-457200" algn="l"/>
                <a:tab pos="2286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endParaRPr lang="en-GB" sz="2800" dirty="0">
              <a:latin typeface="Century Gothic" panose="020B0502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547688" indent="-457200">
              <a:buFont typeface="Arial" panose="020B0604020202020204" pitchFamily="34" charset="0"/>
              <a:buChar char="•"/>
              <a:tabLst>
                <a:tab pos="-906463" algn="l"/>
                <a:tab pos="-457200" algn="l"/>
                <a:tab pos="2286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GB" sz="2800" b="1" dirty="0"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Balancing support </a:t>
            </a:r>
            <a:r>
              <a:rPr lang="en-GB" sz="2800" dirty="0"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reserves / long term financial security vs. sustaining our mission to enable growth</a:t>
            </a:r>
            <a:endParaRPr lang="en-GB" sz="20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7827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89801F-D277-CF46-1E10-DFC231AFC2B4}"/>
              </a:ext>
            </a:extLst>
          </p:cNvPr>
          <p:cNvSpPr txBox="1">
            <a:spLocks/>
          </p:cNvSpPr>
          <p:nvPr/>
        </p:nvSpPr>
        <p:spPr>
          <a:xfrm>
            <a:off x="628650" y="254444"/>
            <a:ext cx="7886700" cy="8210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800" b="1" dirty="0">
                <a:latin typeface="Century Gothic" panose="020B0502020202020204" pitchFamily="34" charset="0"/>
              </a:rPr>
              <a:t>    </a:t>
            </a:r>
            <a:r>
              <a:rPr lang="en-GB" sz="3200" b="1" dirty="0">
                <a:latin typeface="Century Gothic" panose="020B0502020202020204" pitchFamily="34" charset="0"/>
              </a:rPr>
              <a:t>Finance Report – 2024 Budget</a:t>
            </a:r>
            <a:endParaRPr lang="en-GB" sz="3200" dirty="0">
              <a:latin typeface="Century Gothic" panose="020B0502020202020204" pitchFamily="34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86BDF369-4630-5D2E-1DCF-2A3A052D37E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2635"/>
          <a:stretch/>
        </p:blipFill>
        <p:spPr>
          <a:xfrm>
            <a:off x="1857375" y="1186122"/>
            <a:ext cx="5295899" cy="5671878"/>
          </a:xfrm>
          <a:prstGeom prst="rect">
            <a:avLst/>
          </a:prstGeom>
        </p:spPr>
      </p:pic>
      <p:sp>
        <p:nvSpPr>
          <p:cNvPr id="9" name="Speech Bubble: Rectangle 8">
            <a:extLst>
              <a:ext uri="{FF2B5EF4-FFF2-40B4-BE49-F238E27FC236}">
                <a16:creationId xmlns:a16="http://schemas.microsoft.com/office/drawing/2014/main" id="{A7725DB1-2E65-0F4B-48CD-DCA47CEC893C}"/>
              </a:ext>
            </a:extLst>
          </p:cNvPr>
          <p:cNvSpPr/>
          <p:nvPr/>
        </p:nvSpPr>
        <p:spPr>
          <a:xfrm>
            <a:off x="217714" y="923925"/>
            <a:ext cx="1363436" cy="4471502"/>
          </a:xfrm>
          <a:prstGeom prst="wedgeRectCallout">
            <a:avLst>
              <a:gd name="adj1" fmla="val 166642"/>
              <a:gd name="adj2" fmla="val -30796"/>
            </a:avLst>
          </a:prstGeom>
          <a:noFill/>
          <a:ln w="254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45720" rIns="45720" rtlCol="0" anchor="ctr"/>
          <a:lstStyle/>
          <a:p>
            <a:pPr algn="ctr"/>
            <a:r>
              <a:rPr lang="en-GB" sz="2200" b="1" dirty="0">
                <a:solidFill>
                  <a:schemeClr val="tx1"/>
                </a:solidFill>
              </a:rPr>
              <a:t>Our Challenges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Increase income </a:t>
            </a: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by 6%</a:t>
            </a: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Reduce ‘Support’ from our</a:t>
            </a: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Reserves</a:t>
            </a:r>
          </a:p>
          <a:p>
            <a:pPr algn="ctr"/>
            <a:endParaRPr lang="en-GB" b="1" dirty="0">
              <a:solidFill>
                <a:schemeClr val="tx1"/>
              </a:solidFill>
            </a:endParaRPr>
          </a:p>
          <a:p>
            <a:pPr algn="ctr"/>
            <a:r>
              <a:rPr lang="en-GB" b="1" dirty="0">
                <a:solidFill>
                  <a:schemeClr val="tx1"/>
                </a:solidFill>
              </a:rPr>
              <a:t>Build up our Regular Giver Numbers</a:t>
            </a:r>
          </a:p>
          <a:p>
            <a:pPr algn="ctr"/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3" name="Speech Bubble: Rectangle 12">
            <a:extLst>
              <a:ext uri="{FF2B5EF4-FFF2-40B4-BE49-F238E27FC236}">
                <a16:creationId xmlns:a16="http://schemas.microsoft.com/office/drawing/2014/main" id="{2D530E80-AC3B-4AAF-549C-B4FAB2583654}"/>
              </a:ext>
            </a:extLst>
          </p:cNvPr>
          <p:cNvSpPr/>
          <p:nvPr/>
        </p:nvSpPr>
        <p:spPr>
          <a:xfrm>
            <a:off x="7275735" y="2950220"/>
            <a:ext cx="1639661" cy="1102780"/>
          </a:xfrm>
          <a:prstGeom prst="wedgeRectCallout">
            <a:avLst>
              <a:gd name="adj1" fmla="val -103413"/>
              <a:gd name="adj2" fmla="val -2209"/>
            </a:avLst>
          </a:prstGeom>
          <a:noFill/>
          <a:ln w="254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We matched Living Wage increase-10%</a:t>
            </a:r>
          </a:p>
        </p:txBody>
      </p:sp>
      <p:sp>
        <p:nvSpPr>
          <p:cNvPr id="16" name="Speech Bubble: Rectangle 15">
            <a:extLst>
              <a:ext uri="{FF2B5EF4-FFF2-40B4-BE49-F238E27FC236}">
                <a16:creationId xmlns:a16="http://schemas.microsoft.com/office/drawing/2014/main" id="{07AA2F25-F585-C6C8-46B4-9B375305F79B}"/>
              </a:ext>
            </a:extLst>
          </p:cNvPr>
          <p:cNvSpPr/>
          <p:nvPr/>
        </p:nvSpPr>
        <p:spPr>
          <a:xfrm>
            <a:off x="7286622" y="4155022"/>
            <a:ext cx="1617891" cy="698980"/>
          </a:xfrm>
          <a:prstGeom prst="wedgeRectCallout">
            <a:avLst>
              <a:gd name="adj1" fmla="val -106369"/>
              <a:gd name="adj2" fmla="val 102967"/>
            </a:avLst>
          </a:prstGeom>
          <a:noFill/>
          <a:ln w="25400">
            <a:solidFill>
              <a:srgbClr val="A8C6EA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Met increased Energy Costs</a:t>
            </a:r>
          </a:p>
        </p:txBody>
      </p:sp>
    </p:spTree>
    <p:extLst>
      <p:ext uri="{BB962C8B-B14F-4D97-AF65-F5344CB8AC3E}">
        <p14:creationId xmlns:p14="http://schemas.microsoft.com/office/powerpoint/2010/main" val="21243145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54444"/>
            <a:ext cx="7886700" cy="821019"/>
          </a:xfrm>
        </p:spPr>
        <p:txBody>
          <a:bodyPr>
            <a:normAutofit/>
          </a:bodyPr>
          <a:lstStyle/>
          <a:p>
            <a:pPr algn="ctr"/>
            <a:r>
              <a:rPr lang="en-GB" sz="3200" b="1" dirty="0">
                <a:latin typeface="Century Gothic" panose="020B0502020202020204" pitchFamily="34" charset="0"/>
              </a:rPr>
              <a:t>   Finance Report – Summary</a:t>
            </a:r>
            <a:endParaRPr lang="en-GB" sz="3200" dirty="0">
              <a:latin typeface="Century Gothic" panose="020B0502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CB6850D-1B50-4F05-AC52-A93EF5F54A30}"/>
              </a:ext>
            </a:extLst>
          </p:cNvPr>
          <p:cNvSpPr/>
          <p:nvPr/>
        </p:nvSpPr>
        <p:spPr>
          <a:xfrm>
            <a:off x="80962" y="1208813"/>
            <a:ext cx="8982075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47688" indent="-45720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-906463" algn="l"/>
                <a:tab pos="-457200" algn="l"/>
                <a:tab pos="2286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GB" sz="2200" dirty="0"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are blessed with generous giving</a:t>
            </a:r>
          </a:p>
          <a:p>
            <a:pPr marL="547688" indent="-45720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-906463" algn="l"/>
                <a:tab pos="-457200" algn="l"/>
                <a:tab pos="2286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GB" sz="2200" dirty="0"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need do some ‘special’ things to grow our income to enable us to sustain our Mission</a:t>
            </a:r>
          </a:p>
          <a:p>
            <a:pPr marL="547688" indent="-45720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-906463" algn="l"/>
                <a:tab pos="-457200" algn="l"/>
                <a:tab pos="2286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GB" sz="2200" dirty="0"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The effect of high inflation has resulted in a £20,000 gap in our finances</a:t>
            </a:r>
          </a:p>
          <a:p>
            <a:pPr marL="547688" indent="-457200">
              <a:spcAft>
                <a:spcPts val="1200"/>
              </a:spcAft>
              <a:buFont typeface="Arial" panose="020B0604020202020204" pitchFamily="34" charset="0"/>
              <a:buChar char="•"/>
              <a:tabLst>
                <a:tab pos="-906463" algn="l"/>
                <a:tab pos="-457200" algn="l"/>
                <a:tab pos="2286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GB" sz="2200" dirty="0"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Maintain our fundraising for the Outreach project</a:t>
            </a:r>
          </a:p>
          <a:p>
            <a:pPr marL="90488">
              <a:tabLst>
                <a:tab pos="-906463" algn="l"/>
                <a:tab pos="-457200" algn="l"/>
                <a:tab pos="2286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endParaRPr lang="en-GB" sz="1100" dirty="0">
              <a:latin typeface="Century Gothic" panose="020B0502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0488">
              <a:tabLst>
                <a:tab pos="-906463" algn="l"/>
                <a:tab pos="-457200" algn="l"/>
                <a:tab pos="2286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endParaRPr lang="en-GB" sz="2800" dirty="0">
              <a:latin typeface="Century Gothic" panose="020B0502020202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90488" algn="ctr">
              <a:spcAft>
                <a:spcPts val="600"/>
              </a:spcAft>
              <a:tabLst>
                <a:tab pos="-906463" algn="l"/>
                <a:tab pos="-457200" algn="l"/>
                <a:tab pos="2286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GB" sz="2800" b="1" dirty="0"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are in a good overall position</a:t>
            </a:r>
          </a:p>
          <a:p>
            <a:pPr marL="90488" algn="ctr">
              <a:spcAft>
                <a:spcPts val="600"/>
              </a:spcAft>
              <a:tabLst>
                <a:tab pos="-906463" algn="l"/>
                <a:tab pos="-457200" algn="l"/>
                <a:tab pos="2286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GB" sz="2800" b="1" dirty="0"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We can maintain our mission for a couple of years</a:t>
            </a:r>
          </a:p>
          <a:p>
            <a:pPr marL="90488" algn="ctr">
              <a:spcAft>
                <a:spcPts val="600"/>
              </a:spcAft>
              <a:tabLst>
                <a:tab pos="-906463" algn="l"/>
                <a:tab pos="-457200" algn="l"/>
                <a:tab pos="2286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GB" sz="2800" b="1" dirty="0"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Capture some extra income</a:t>
            </a:r>
          </a:p>
          <a:p>
            <a:pPr marL="90488" algn="ctr">
              <a:spcAft>
                <a:spcPts val="600"/>
              </a:spcAft>
              <a:tabLst>
                <a:tab pos="-906463" algn="l"/>
                <a:tab pos="-457200" algn="l"/>
                <a:tab pos="22860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</a:tabLst>
            </a:pPr>
            <a:r>
              <a:rPr lang="en-GB" sz="2800" b="1" dirty="0"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Grow giving</a:t>
            </a:r>
          </a:p>
        </p:txBody>
      </p:sp>
    </p:spTree>
    <p:extLst>
      <p:ext uri="{BB962C8B-B14F-4D97-AF65-F5344CB8AC3E}">
        <p14:creationId xmlns:p14="http://schemas.microsoft.com/office/powerpoint/2010/main" val="3873946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1943</TotalTime>
  <Words>363</Words>
  <Application>Microsoft Office PowerPoint</Application>
  <PresentationFormat>On-screen Show (4:3)</PresentationFormat>
  <Paragraphs>65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   Finance Report – 2023 and Beyond…</vt:lpstr>
      <vt:lpstr>PowerPoint Presentation</vt:lpstr>
      <vt:lpstr>PowerPoint Presentation</vt:lpstr>
      <vt:lpstr>    Finance Report – 2024 and beyond</vt:lpstr>
      <vt:lpstr>PowerPoint Presentation</vt:lpstr>
      <vt:lpstr>   Finance Report – Summary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Growing Our Giving - Aims</dc:title>
  <dc:creator>Andrew Coombes</dc:creator>
  <cp:lastModifiedBy>Andrew Coombes</cp:lastModifiedBy>
  <cp:revision>128</cp:revision>
  <cp:lastPrinted>2023-04-24T15:01:08Z</cp:lastPrinted>
  <dcterms:created xsi:type="dcterms:W3CDTF">2017-02-27T17:39:17Z</dcterms:created>
  <dcterms:modified xsi:type="dcterms:W3CDTF">2024-04-19T10:35:34Z</dcterms:modified>
</cp:coreProperties>
</file>